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  <p:sldMasterId id="2147484367" r:id="rId7"/>
  </p:sldMasterIdLst>
  <p:notesMasterIdLst>
    <p:notesMasterId r:id="rId23"/>
  </p:notesMasterIdLst>
  <p:handoutMasterIdLst>
    <p:handoutMasterId r:id="rId24"/>
  </p:handoutMasterIdLst>
  <p:sldIdLst>
    <p:sldId id="349" r:id="rId8"/>
    <p:sldId id="532" r:id="rId9"/>
    <p:sldId id="557" r:id="rId10"/>
    <p:sldId id="558" r:id="rId11"/>
    <p:sldId id="560" r:id="rId12"/>
    <p:sldId id="569" r:id="rId13"/>
    <p:sldId id="559" r:id="rId14"/>
    <p:sldId id="562" r:id="rId15"/>
    <p:sldId id="545" r:id="rId16"/>
    <p:sldId id="554" r:id="rId17"/>
    <p:sldId id="556" r:id="rId18"/>
    <p:sldId id="555" r:id="rId19"/>
    <p:sldId id="563" r:id="rId20"/>
    <p:sldId id="568" r:id="rId21"/>
    <p:sldId id="408" r:id="rId22"/>
  </p:sldIdLst>
  <p:sldSz cx="9144000" cy="5143500" type="screen16x9"/>
  <p:notesSz cx="6808788" cy="9940925"/>
  <p:defaultTextStyle>
    <a:defPPr>
      <a:defRPr lang="ru-RU"/>
    </a:defPPr>
    <a:lvl1pPr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0803" indent="4836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1634" indent="9672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2456" indent="145046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3271" indent="193413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458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694991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44160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5933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0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1053">
          <p15:clr>
            <a:srgbClr val="A4A3A4"/>
          </p15:clr>
        </p15:guide>
        <p15:guide id="11" pos="299">
          <p15:clr>
            <a:srgbClr val="A4A3A4"/>
          </p15:clr>
        </p15:guide>
        <p15:guide id="12" pos="2157">
          <p15:clr>
            <a:srgbClr val="A4A3A4"/>
          </p15:clr>
        </p15:guide>
        <p15:guide id="13" pos="249" userDrawn="1">
          <p15:clr>
            <a:srgbClr val="A4A3A4"/>
          </p15:clr>
        </p15:guide>
        <p15:guide id="14" orient="horz" pos="29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40"/>
    <a:srgbClr val="31849B"/>
    <a:srgbClr val="EF757B"/>
    <a:srgbClr val="FF2121"/>
    <a:srgbClr val="648FC4"/>
    <a:srgbClr val="95B3D7"/>
    <a:srgbClr val="73BED3"/>
    <a:srgbClr val="EE686E"/>
    <a:srgbClr val="0091FE"/>
    <a:srgbClr val="83A5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3033" autoAdjust="0"/>
  </p:normalViewPr>
  <p:slideViewPr>
    <p:cSldViewPr>
      <p:cViewPr varScale="1">
        <p:scale>
          <a:sx n="86" d="100"/>
          <a:sy n="86" d="100"/>
        </p:scale>
        <p:origin x="984" y="58"/>
      </p:cViewPr>
      <p:guideLst>
        <p:guide orient="horz" pos="1620"/>
        <p:guide orient="horz" pos="2968"/>
        <p:guide orient="horz" pos="352"/>
        <p:guide orient="horz" pos="940"/>
        <p:guide pos="2880"/>
        <p:guide pos="385"/>
        <p:guide pos="1565"/>
        <p:guide pos="5193"/>
        <p:guide pos="4069"/>
        <p:guide orient="horz" pos="1053"/>
        <p:guide pos="299"/>
        <p:guide pos="2157"/>
        <p:guide pos="249"/>
        <p:guide orient="horz" pos="29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30" y="-90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4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8016F-0C19-41F4-BB88-1D0BB075EACC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718B1-1315-408D-BBB9-F85AC95B4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75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70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20.10.2020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3" y="4721980"/>
            <a:ext cx="5447984" cy="4472696"/>
          </a:xfrm>
          <a:prstGeom prst="rect">
            <a:avLst/>
          </a:prstGeom>
        </p:spPr>
        <p:txBody>
          <a:bodyPr vert="horz" lIns="91824" tIns="45912" rIns="91824" bIns="4591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70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803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34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456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3271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4869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585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682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7803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362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3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0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3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18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8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36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3" y="20483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6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193" indent="0">
              <a:buNone/>
              <a:defRPr sz="2500"/>
            </a:lvl2pPr>
            <a:lvl3pPr marL="812381" indent="0">
              <a:buNone/>
              <a:defRPr sz="2100"/>
            </a:lvl3pPr>
            <a:lvl4pPr marL="1218566" indent="0">
              <a:buNone/>
              <a:defRPr sz="1800"/>
            </a:lvl4pPr>
            <a:lvl5pPr marL="1624754" indent="0">
              <a:buNone/>
              <a:defRPr sz="1800"/>
            </a:lvl5pPr>
            <a:lvl6pPr marL="2030948" indent="0">
              <a:buNone/>
              <a:defRPr sz="1800"/>
            </a:lvl6pPr>
            <a:lvl7pPr marL="2437142" indent="0">
              <a:buNone/>
              <a:defRPr sz="1800"/>
            </a:lvl7pPr>
            <a:lvl8pPr marL="2843329" indent="0">
              <a:buNone/>
              <a:defRPr sz="1800"/>
            </a:lvl8pPr>
            <a:lvl9pPr marL="324952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4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03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738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9" y="159827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628" indent="0" algn="ctr">
              <a:buNone/>
              <a:defRPr/>
            </a:lvl2pPr>
            <a:lvl3pPr marL="711270" indent="0" algn="ctr">
              <a:buNone/>
              <a:defRPr/>
            </a:lvl3pPr>
            <a:lvl4pPr marL="1066919" indent="0" algn="ctr">
              <a:buNone/>
              <a:defRPr/>
            </a:lvl4pPr>
            <a:lvl5pPr marL="1422557" indent="0" algn="ctr">
              <a:buNone/>
              <a:defRPr/>
            </a:lvl5pPr>
            <a:lvl6pPr marL="1778199" indent="0" algn="ctr">
              <a:buNone/>
              <a:defRPr/>
            </a:lvl6pPr>
            <a:lvl7pPr marL="2133840" indent="0" algn="ctr">
              <a:buNone/>
              <a:defRPr/>
            </a:lvl7pPr>
            <a:lvl8pPr marL="2489477" indent="0" algn="ctr">
              <a:buNone/>
              <a:defRPr/>
            </a:lvl8pPr>
            <a:lvl9pPr marL="284511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20" y="330558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2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628" indent="0">
              <a:buNone/>
              <a:defRPr sz="1400"/>
            </a:lvl2pPr>
            <a:lvl3pPr marL="711270" indent="0">
              <a:buNone/>
              <a:defRPr sz="1300"/>
            </a:lvl3pPr>
            <a:lvl4pPr marL="1066919" indent="0">
              <a:buNone/>
              <a:defRPr sz="1100"/>
            </a:lvl4pPr>
            <a:lvl5pPr marL="1422557" indent="0">
              <a:buNone/>
              <a:defRPr sz="1100"/>
            </a:lvl5pPr>
            <a:lvl6pPr marL="1778199" indent="0">
              <a:buNone/>
              <a:defRPr sz="1100"/>
            </a:lvl6pPr>
            <a:lvl7pPr marL="2133840" indent="0">
              <a:buNone/>
              <a:defRPr sz="1100"/>
            </a:lvl7pPr>
            <a:lvl8pPr marL="2489477" indent="0">
              <a:buNone/>
              <a:defRPr sz="1100"/>
            </a:lvl8pPr>
            <a:lvl9pPr marL="284511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50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65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1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9" y="360037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628" indent="0">
              <a:buNone/>
              <a:defRPr sz="2300"/>
            </a:lvl2pPr>
            <a:lvl3pPr marL="711270" indent="0">
              <a:buNone/>
              <a:defRPr sz="1900"/>
            </a:lvl3pPr>
            <a:lvl4pPr marL="1066919" indent="0">
              <a:buNone/>
              <a:defRPr sz="1600"/>
            </a:lvl4pPr>
            <a:lvl5pPr marL="1422557" indent="0">
              <a:buNone/>
              <a:defRPr sz="1600"/>
            </a:lvl5pPr>
            <a:lvl6pPr marL="1778199" indent="0">
              <a:buNone/>
              <a:defRPr sz="1600"/>
            </a:lvl6pPr>
            <a:lvl7pPr marL="2133840" indent="0">
              <a:buNone/>
              <a:defRPr sz="1600"/>
            </a:lvl7pPr>
            <a:lvl8pPr marL="2489477" indent="0">
              <a:buNone/>
              <a:defRPr sz="1600"/>
            </a:lvl8pPr>
            <a:lvl9pPr marL="2845114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9" y="402584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9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0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7" y="159827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790" indent="0" algn="ctr">
              <a:buNone/>
              <a:defRPr/>
            </a:lvl2pPr>
            <a:lvl3pPr marL="711591" indent="0" algn="ctr">
              <a:buNone/>
              <a:defRPr/>
            </a:lvl3pPr>
            <a:lvl4pPr marL="1067400" indent="0" algn="ctr">
              <a:buNone/>
              <a:defRPr/>
            </a:lvl4pPr>
            <a:lvl5pPr marL="1423199" indent="0" algn="ctr">
              <a:buNone/>
              <a:defRPr/>
            </a:lvl5pPr>
            <a:lvl6pPr marL="1779001" indent="0" algn="ctr">
              <a:buNone/>
              <a:defRPr/>
            </a:lvl6pPr>
            <a:lvl7pPr marL="2134801" indent="0" algn="ctr">
              <a:buNone/>
              <a:defRPr/>
            </a:lvl7pPr>
            <a:lvl8pPr marL="2490599" indent="0" algn="ctr">
              <a:buNone/>
              <a:defRPr/>
            </a:lvl8pPr>
            <a:lvl9pPr marL="284639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8" y="330557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790" indent="0">
              <a:buNone/>
              <a:defRPr sz="1400"/>
            </a:lvl2pPr>
            <a:lvl3pPr marL="711591" indent="0">
              <a:buNone/>
              <a:defRPr sz="1300"/>
            </a:lvl3pPr>
            <a:lvl4pPr marL="1067400" indent="0">
              <a:buNone/>
              <a:defRPr sz="1100"/>
            </a:lvl4pPr>
            <a:lvl5pPr marL="1423199" indent="0">
              <a:buNone/>
              <a:defRPr sz="1100"/>
            </a:lvl5pPr>
            <a:lvl6pPr marL="1779001" indent="0">
              <a:buNone/>
              <a:defRPr sz="1100"/>
            </a:lvl6pPr>
            <a:lvl7pPr marL="2134801" indent="0">
              <a:buNone/>
              <a:defRPr sz="1100"/>
            </a:lvl7pPr>
            <a:lvl8pPr marL="2490599" indent="0">
              <a:buNone/>
              <a:defRPr sz="1100"/>
            </a:lvl8pPr>
            <a:lvl9pPr marL="284639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9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7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790" indent="0">
              <a:buNone/>
              <a:defRPr sz="2300"/>
            </a:lvl2pPr>
            <a:lvl3pPr marL="711591" indent="0">
              <a:buNone/>
              <a:defRPr sz="1900"/>
            </a:lvl3pPr>
            <a:lvl4pPr marL="1067400" indent="0">
              <a:buNone/>
              <a:defRPr sz="1600"/>
            </a:lvl4pPr>
            <a:lvl5pPr marL="1423199" indent="0">
              <a:buNone/>
              <a:defRPr sz="1600"/>
            </a:lvl5pPr>
            <a:lvl6pPr marL="1779001" indent="0">
              <a:buNone/>
              <a:defRPr sz="1600"/>
            </a:lvl6pPr>
            <a:lvl7pPr marL="2134801" indent="0">
              <a:buNone/>
              <a:defRPr sz="1600"/>
            </a:lvl7pPr>
            <a:lvl8pPr marL="2490599" indent="0">
              <a:buNone/>
              <a:defRPr sz="1600"/>
            </a:lvl8pPr>
            <a:lvl9pPr marL="2846398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21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3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2" y="159826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006" indent="0" algn="ctr">
              <a:buNone/>
              <a:defRPr/>
            </a:lvl2pPr>
            <a:lvl3pPr marL="712019" indent="0" algn="ctr">
              <a:buNone/>
              <a:defRPr/>
            </a:lvl3pPr>
            <a:lvl4pPr marL="1068042" indent="0" algn="ctr">
              <a:buNone/>
              <a:defRPr/>
            </a:lvl4pPr>
            <a:lvl5pPr marL="1424055" indent="0" algn="ctr">
              <a:buNone/>
              <a:defRPr/>
            </a:lvl5pPr>
            <a:lvl6pPr marL="1780070" indent="0" algn="ctr">
              <a:buNone/>
              <a:defRPr/>
            </a:lvl6pPr>
            <a:lvl7pPr marL="2136085" indent="0" algn="ctr">
              <a:buNone/>
              <a:defRPr/>
            </a:lvl7pPr>
            <a:lvl8pPr marL="2492097" indent="0" algn="ctr">
              <a:buNone/>
              <a:defRPr/>
            </a:lvl8pPr>
            <a:lvl9pPr marL="28481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3" y="330557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006" indent="0">
              <a:buNone/>
              <a:defRPr sz="1400"/>
            </a:lvl2pPr>
            <a:lvl3pPr marL="712019" indent="0">
              <a:buNone/>
              <a:defRPr sz="1300"/>
            </a:lvl3pPr>
            <a:lvl4pPr marL="1068042" indent="0">
              <a:buNone/>
              <a:defRPr sz="1100"/>
            </a:lvl4pPr>
            <a:lvl5pPr marL="1424055" indent="0">
              <a:buNone/>
              <a:defRPr sz="1100"/>
            </a:lvl5pPr>
            <a:lvl6pPr marL="1780070" indent="0">
              <a:buNone/>
              <a:defRPr sz="1100"/>
            </a:lvl6pPr>
            <a:lvl7pPr marL="2136085" indent="0">
              <a:buNone/>
              <a:defRPr sz="1100"/>
            </a:lvl7pPr>
            <a:lvl8pPr marL="2492097" indent="0">
              <a:buNone/>
              <a:defRPr sz="1100"/>
            </a:lvl8pPr>
            <a:lvl9pPr marL="284810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70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6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6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006" indent="0">
              <a:buNone/>
              <a:defRPr sz="2300"/>
            </a:lvl2pPr>
            <a:lvl3pPr marL="712019" indent="0">
              <a:buNone/>
              <a:defRPr sz="1900"/>
            </a:lvl3pPr>
            <a:lvl4pPr marL="1068042" indent="0">
              <a:buNone/>
              <a:defRPr sz="1600"/>
            </a:lvl4pPr>
            <a:lvl5pPr marL="1424055" indent="0">
              <a:buNone/>
              <a:defRPr sz="1600"/>
            </a:lvl5pPr>
            <a:lvl6pPr marL="1780070" indent="0">
              <a:buNone/>
              <a:defRPr sz="1600"/>
            </a:lvl6pPr>
            <a:lvl7pPr marL="2136085" indent="0">
              <a:buNone/>
              <a:defRPr sz="1600"/>
            </a:lvl7pPr>
            <a:lvl8pPr marL="2492097" indent="0">
              <a:buNone/>
              <a:defRPr sz="1600"/>
            </a:lvl8pPr>
            <a:lvl9pPr marL="2848109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2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0" y="159826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6726" indent="0" algn="ctr">
              <a:buNone/>
              <a:defRPr/>
            </a:lvl2pPr>
            <a:lvl3pPr marL="713449" indent="0" algn="ctr">
              <a:buNone/>
              <a:defRPr/>
            </a:lvl3pPr>
            <a:lvl4pPr marL="1070195" indent="0" algn="ctr">
              <a:buNone/>
              <a:defRPr/>
            </a:lvl4pPr>
            <a:lvl5pPr marL="1426925" indent="0" algn="ctr">
              <a:buNone/>
              <a:defRPr/>
            </a:lvl5pPr>
            <a:lvl6pPr marL="1783655" indent="0" algn="ctr">
              <a:buNone/>
              <a:defRPr/>
            </a:lvl6pPr>
            <a:lvl7pPr marL="2140387" indent="0" algn="ctr">
              <a:buNone/>
              <a:defRPr/>
            </a:lvl7pPr>
            <a:lvl8pPr marL="2497118" indent="0" algn="ctr">
              <a:buNone/>
              <a:defRPr/>
            </a:lvl8pPr>
            <a:lvl9pPr marL="285385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135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1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26" indent="0">
              <a:buNone/>
              <a:defRPr sz="1400"/>
            </a:lvl2pPr>
            <a:lvl3pPr marL="713449" indent="0">
              <a:buNone/>
              <a:defRPr sz="1300"/>
            </a:lvl3pPr>
            <a:lvl4pPr marL="1070195" indent="0">
              <a:buNone/>
              <a:defRPr sz="1100"/>
            </a:lvl4pPr>
            <a:lvl5pPr marL="1426925" indent="0">
              <a:buNone/>
              <a:defRPr sz="1100"/>
            </a:lvl5pPr>
            <a:lvl6pPr marL="1783655" indent="0">
              <a:buNone/>
              <a:defRPr sz="1100"/>
            </a:lvl6pPr>
            <a:lvl7pPr marL="2140387" indent="0">
              <a:buNone/>
              <a:defRPr sz="1100"/>
            </a:lvl7pPr>
            <a:lvl8pPr marL="2497118" indent="0">
              <a:buNone/>
              <a:defRPr sz="1100"/>
            </a:lvl8pPr>
            <a:lvl9pPr marL="285385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7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7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9" y="360036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26" indent="0">
              <a:buNone/>
              <a:defRPr sz="2200"/>
            </a:lvl2pPr>
            <a:lvl3pPr marL="713449" indent="0">
              <a:buNone/>
              <a:defRPr sz="1900"/>
            </a:lvl3pPr>
            <a:lvl4pPr marL="1070195" indent="0">
              <a:buNone/>
              <a:defRPr sz="1600"/>
            </a:lvl4pPr>
            <a:lvl5pPr marL="1426925" indent="0">
              <a:buNone/>
              <a:defRPr sz="1600"/>
            </a:lvl5pPr>
            <a:lvl6pPr marL="1783655" indent="0">
              <a:buNone/>
              <a:defRPr sz="1600"/>
            </a:lvl6pPr>
            <a:lvl7pPr marL="2140387" indent="0">
              <a:buNone/>
              <a:defRPr sz="1600"/>
            </a:lvl7pPr>
            <a:lvl8pPr marL="2497118" indent="0">
              <a:buNone/>
              <a:defRPr sz="1600"/>
            </a:lvl8pPr>
            <a:lvl9pPr marL="285385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9" y="402583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9" y="119977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5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47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09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33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9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16077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39" y="159824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5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529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257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35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51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00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518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376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7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7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095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32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3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3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136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7" y="119976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401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9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19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395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7" y="367163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4875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  <p:hf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6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209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97" tIns="39749" rIns="79497" bIns="3974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3570" indent="2783">
              <a:defRPr>
                <a:latin typeface="+mj-lt"/>
              </a:defRPr>
            </a:lvl2pPr>
            <a:lvl3pPr marL="547008" indent="-226545">
              <a:tabLst/>
              <a:defRPr>
                <a:latin typeface="+mj-lt"/>
              </a:defRPr>
            </a:lvl3pPr>
            <a:lvl4pPr marL="0" indent="31357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86422613"/>
      </p:ext>
    </p:extLst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" y="0"/>
            <a:ext cx="9142413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707" y="1205166"/>
            <a:ext cx="7320689" cy="3621940"/>
          </a:xfrm>
        </p:spPr>
        <p:txBody>
          <a:bodyPr/>
          <a:lstStyle>
            <a:lvl1pPr marL="316328" indent="0">
              <a:buFontTx/>
              <a:buNone/>
              <a:defRPr b="1">
                <a:latin typeface="+mj-lt"/>
              </a:defRPr>
            </a:lvl1pPr>
            <a:lvl2pPr marL="316328" indent="0">
              <a:defRPr>
                <a:latin typeface="+mj-lt"/>
              </a:defRPr>
            </a:lvl2pPr>
            <a:lvl3pPr marL="547008" indent="-226545">
              <a:defRPr>
                <a:latin typeface="+mj-lt"/>
              </a:defRPr>
            </a:lvl3pPr>
            <a:lvl4pPr marL="0" indent="313570">
              <a:defRPr>
                <a:latin typeface="+mj-lt"/>
              </a:defRPr>
            </a:lvl4pPr>
            <a:lvl5pPr marL="124874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55" y="375815"/>
            <a:ext cx="7337901" cy="829352"/>
          </a:xfrm>
        </p:spPr>
        <p:txBody>
          <a:bodyPr/>
          <a:lstStyle>
            <a:lvl1pPr marL="0" marR="0" indent="0" defTabSz="9076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9049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119047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7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82" y="115137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8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311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81161"/>
      </p:ext>
    </p:extLst>
  </p:cSld>
  <p:clrMapOvr>
    <a:masterClrMapping/>
  </p:clrMapOvr>
  <p:transition spd="med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5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0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1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62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429"/>
            <a:ext cx="9142412" cy="514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9" y="3844768"/>
            <a:ext cx="923925" cy="28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405" tIns="32202" rIns="64405" bIns="32202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3"/>
            <a:ext cx="7320689" cy="3621940"/>
          </a:xfrm>
        </p:spPr>
        <p:txBody>
          <a:bodyPr/>
          <a:lstStyle>
            <a:lvl1pPr marL="256055" indent="0">
              <a:buFontTx/>
              <a:buNone/>
              <a:defRPr b="1">
                <a:latin typeface="+mj-lt"/>
              </a:defRPr>
            </a:lvl1pPr>
            <a:lvl2pPr marL="253818" indent="2237">
              <a:defRPr>
                <a:latin typeface="+mj-lt"/>
              </a:defRPr>
            </a:lvl2pPr>
            <a:lvl3pPr marL="442783" indent="-183375">
              <a:tabLst/>
              <a:defRPr>
                <a:latin typeface="+mj-lt"/>
              </a:defRPr>
            </a:lvl3pPr>
            <a:lvl4pPr marL="0" indent="253818">
              <a:lnSpc>
                <a:spcPts val="1268"/>
              </a:lnSpc>
              <a:spcBef>
                <a:spcPts val="282"/>
              </a:spcBef>
              <a:defRPr>
                <a:latin typeface="+mj-lt"/>
              </a:defRPr>
            </a:lvl4pPr>
            <a:lvl5pPr>
              <a:lnSpc>
                <a:spcPts val="1268"/>
              </a:lnSpc>
              <a:spcBef>
                <a:spcPts val="28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7346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36179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77" y="3846910"/>
            <a:ext cx="9239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37" tIns="39869" rIns="79737" bIns="3986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8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7" y="1205166"/>
            <a:ext cx="7320689" cy="3621940"/>
          </a:xfrm>
        </p:spPr>
        <p:txBody>
          <a:bodyPr/>
          <a:lstStyle>
            <a:lvl1pPr marL="317276" indent="0">
              <a:buFontTx/>
              <a:buNone/>
              <a:defRPr b="1">
                <a:latin typeface="+mj-lt"/>
              </a:defRPr>
            </a:lvl1pPr>
            <a:lvl2pPr marL="314512" indent="2783">
              <a:defRPr>
                <a:latin typeface="+mj-lt"/>
              </a:defRPr>
            </a:lvl2pPr>
            <a:lvl3pPr marL="548661" indent="-227225">
              <a:tabLst/>
              <a:defRPr>
                <a:latin typeface="+mj-lt"/>
              </a:defRPr>
            </a:lvl3pPr>
            <a:lvl4pPr marL="0" indent="31451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375815"/>
            <a:ext cx="7337192" cy="829352"/>
          </a:xfrm>
        </p:spPr>
        <p:txBody>
          <a:bodyPr/>
          <a:lstStyle>
            <a:lvl1pPr marL="0" marR="0" indent="0" defTabSz="9103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178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8229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5" Type="http://schemas.openxmlformats.org/officeDocument/2006/relationships/slideLayout" Target="../slideLayouts/slideLayout90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89.xml"/><Relationship Id="rId9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21" y="1491630"/>
            <a:ext cx="7632699" cy="3220070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20.10.2020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87" y="4398169"/>
            <a:ext cx="503585" cy="513582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6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</p:sldLayoutIdLst>
  <p:hf hdr="0" ftr="0" dt="0"/>
  <p:txStyles>
    <p:titleStyle>
      <a:lvl1pPr algn="l" defTabSz="812381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135" indent="0" algn="l" defTabSz="812381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135" indent="0" algn="l" defTabSz="812381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5157" indent="-202775" algn="l" defTabSz="812381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0669" algn="just" defTabSz="812381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717" indent="0" algn="l" defTabSz="812381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046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023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642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2614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19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381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566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4754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0948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142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3329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952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3" y="36719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80" tIns="40590" rIns="81180" bIns="40590" rtlCol="0" anchor="ctr">
            <a:normAutofit/>
          </a:bodyPr>
          <a:lstStyle>
            <a:lvl1pPr algn="ctr" defTabSz="811721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79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591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740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3199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903" indent="-282903" algn="l" defTabSz="811667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903" indent="72892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711" indent="-202610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5304" indent="-964860" algn="just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8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26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8413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4218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0019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79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59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740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31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90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48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05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6398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2" y="367190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2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228" tIns="40614" rIns="81228" bIns="40614" rtlCol="0" anchor="ctr">
            <a:normAutofit/>
          </a:bodyPr>
          <a:lstStyle>
            <a:lvl1pPr algn="ctr" defTabSz="8122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006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019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042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055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074" indent="-283074" algn="l" defTabSz="812155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074" indent="72936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5045" indent="-202732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053" indent="-965440" algn="just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748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350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9513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553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154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006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01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042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05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07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608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2097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810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9" y="36718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9" y="119977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18"/>
            <a:ext cx="620370" cy="474071"/>
          </a:xfrm>
          <a:prstGeom prst="rect">
            <a:avLst/>
          </a:prstGeom>
        </p:spPr>
        <p:txBody>
          <a:bodyPr vert="horz" lIns="81389" tIns="40695" rIns="81389" bIns="40695" rtlCol="0" anchor="ctr">
            <a:normAutofit/>
          </a:bodyPr>
          <a:lstStyle>
            <a:lvl1pPr algn="ctr" defTabSz="81384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26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49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9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92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47" indent="-283647" algn="l" defTabSz="813794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3647" indent="73081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55" indent="-203140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562" indent="-967384" algn="just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73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469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200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931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66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26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49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9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92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65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387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7118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85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7" y="36717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7" y="119976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5"/>
            <a:ext cx="620370" cy="474071"/>
          </a:xfrm>
          <a:prstGeom prst="rect">
            <a:avLst/>
          </a:prstGeom>
        </p:spPr>
        <p:txBody>
          <a:bodyPr vert="horz" lIns="81509" tIns="40755" rIns="81509" bIns="40755" rtlCol="0" anchor="ctr">
            <a:normAutofit/>
          </a:bodyPr>
          <a:lstStyle>
            <a:lvl1pPr algn="ctr" defTabSz="81507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</p:sldLayoutIdLst>
  <p:hf hdr="0" ftr="0" dt="0"/>
  <p:txStyles>
    <p:titleStyle>
      <a:lvl1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076" indent="-284076" algn="l" defTabSz="81501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076" indent="73191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989" indent="-203445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437" indent="-968838" algn="just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1420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69" r:id="rId2"/>
    <p:sldLayoutId id="2147483948" r:id="rId3"/>
    <p:sldLayoutId id="2147483949" r:id="rId4"/>
    <p:sldLayoutId id="2147483959" r:id="rId5"/>
    <p:sldLayoutId id="2147484377" r:id="rId6"/>
    <p:sldLayoutId id="2147484378" r:id="rId7"/>
    <p:sldLayoutId id="2147484381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1" fontAlgn="base" hangingPunct="1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1" fontAlgn="base" hangingPunct="1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1" fontAlgn="base" hangingPunct="1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3" y="4669811"/>
            <a:ext cx="730571" cy="274085"/>
          </a:xfrm>
          <a:prstGeom prst="rect">
            <a:avLst/>
          </a:prstGeom>
        </p:spPr>
        <p:txBody>
          <a:bodyPr wrap="none" lIns="103784" tIns="51897" rIns="103784" bIns="51897">
            <a:spAutoFit/>
          </a:bodyPr>
          <a:lstStyle/>
          <a:p>
            <a:pPr algn="ctr" defTabSz="10123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prstClr val="white"/>
                </a:solidFill>
                <a:latin typeface="+mj-lt"/>
                <a:cs typeface="Arial" pitchFamily="34" charset="0"/>
              </a:rPr>
              <a:t>2020 </a:t>
            </a:r>
            <a:r>
              <a:rPr lang="ru-RU" sz="1100" dirty="0">
                <a:solidFill>
                  <a:prstClr val="white"/>
                </a:solidFill>
                <a:latin typeface="+mj-lt"/>
                <a:cs typeface="Arial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43508" y="2389545"/>
            <a:ext cx="8496944" cy="1214843"/>
          </a:xfrm>
        </p:spPr>
        <p:txBody>
          <a:bodyPr rtlCol="0">
            <a:noAutofit/>
          </a:bodyPr>
          <a:lstStyle/>
          <a:p>
            <a:pPr algn="ctr" defTabSz="1012352"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«Особенности порядка исчисления и уплаты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имущественных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налогов физических лиц»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923679"/>
            <a:ext cx="6408712" cy="576064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Г. СЕВАСТОПОЛЮ</a:t>
            </a:r>
            <a:endParaRPr lang="ru-RU" sz="14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3849067"/>
            <a:ext cx="7560840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Доклад заместителя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начальника отдела налогообложения имущества и доходов физических лиц и администрирования страховых взносов УФНС России по г. Севастополю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Андрея Александровича Хабарова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899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9502"/>
            <a:ext cx="8209283" cy="946151"/>
          </a:xfrm>
        </p:spPr>
        <p:txBody>
          <a:bodyPr/>
          <a:lstStyle/>
          <a:p>
            <a:r>
              <a:rPr lang="ru-RU" sz="3200" dirty="0" smtClean="0"/>
              <a:t>Налоговое уведомление </a:t>
            </a:r>
            <a:r>
              <a:rPr lang="ru-RU" sz="3200" dirty="0">
                <a:solidFill>
                  <a:srgbClr val="C00000"/>
                </a:solidFill>
              </a:rPr>
              <a:t>не </a:t>
            </a:r>
            <a:r>
              <a:rPr lang="ru-RU" sz="3200" dirty="0" smtClean="0">
                <a:solidFill>
                  <a:srgbClr val="C00000"/>
                </a:solidFill>
              </a:rPr>
              <a:t>направляется: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04617"/>
            <a:ext cx="777686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если сумма исчисленных налогов меньше 100 рублей (такая сумма будет   включена в налоговое </a:t>
            </a:r>
            <a:r>
              <a:rPr lang="ru-RU" dirty="0" smtClean="0">
                <a:solidFill>
                  <a:srgbClr val="0070C0"/>
                </a:solidFill>
              </a:rPr>
              <a:t>уведомление, </a:t>
            </a:r>
            <a:r>
              <a:rPr lang="ru-RU" dirty="0" smtClean="0">
                <a:solidFill>
                  <a:srgbClr val="0070C0"/>
                </a:solidFill>
              </a:rPr>
              <a:t>сформированное в следующем году или по истечение 3 лет);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применена налоговая льгота, налоговый вычет;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имущество не является объектом налогообложения;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не введен налог (налог на имущество физлиц в </a:t>
            </a:r>
            <a:r>
              <a:rPr lang="ru-RU" dirty="0" smtClean="0">
                <a:solidFill>
                  <a:srgbClr val="0070C0"/>
                </a:solidFill>
              </a:rPr>
              <a:t>г. Севастополе </a:t>
            </a:r>
            <a:r>
              <a:rPr lang="ru-RU" dirty="0" smtClean="0">
                <a:solidFill>
                  <a:srgbClr val="0070C0"/>
                </a:solidFill>
              </a:rPr>
              <a:t>не введен).</a:t>
            </a:r>
          </a:p>
          <a:p>
            <a:pPr>
              <a:spcBef>
                <a:spcPts val="600"/>
              </a:spcBef>
            </a:pPr>
            <a:endParaRPr lang="ru-RU" dirty="0" smtClean="0"/>
          </a:p>
          <a:p>
            <a:pPr>
              <a:spcBef>
                <a:spcPts val="600"/>
              </a:spcBef>
            </a:pPr>
            <a:r>
              <a:rPr lang="ru-RU" dirty="0" smtClean="0">
                <a:solidFill>
                  <a:srgbClr val="008E40"/>
                </a:solidFill>
              </a:rPr>
              <a:t>В </a:t>
            </a:r>
            <a:r>
              <a:rPr lang="ru-RU" dirty="0">
                <a:solidFill>
                  <a:srgbClr val="008E40"/>
                </a:solidFill>
              </a:rPr>
              <a:t>бумажном виде </a:t>
            </a:r>
            <a:r>
              <a:rPr lang="ru-RU" dirty="0" smtClean="0">
                <a:solidFill>
                  <a:srgbClr val="008E40"/>
                </a:solidFill>
              </a:rPr>
              <a:t>НУ </a:t>
            </a:r>
            <a:r>
              <a:rPr lang="ru-RU" dirty="0">
                <a:solidFill>
                  <a:srgbClr val="008E40"/>
                </a:solidFill>
              </a:rPr>
              <a:t>не направляется пользователям Личного кабинета </a:t>
            </a:r>
            <a:endParaRPr lang="ru-RU" dirty="0" smtClean="0">
              <a:solidFill>
                <a:srgbClr val="008E40"/>
              </a:solidFill>
            </a:endParaRPr>
          </a:p>
          <a:p>
            <a:pPr>
              <a:spcBef>
                <a:spcPts val="600"/>
              </a:spcBef>
            </a:pPr>
            <a:r>
              <a:rPr lang="ru-RU" dirty="0" smtClean="0">
                <a:solidFill>
                  <a:srgbClr val="008E40"/>
                </a:solidFill>
              </a:rPr>
              <a:t>(размещается в электронном виде в ЛК).</a:t>
            </a:r>
            <a:endParaRPr lang="ru-RU" dirty="0">
              <a:solidFill>
                <a:srgbClr val="008E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962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55526"/>
            <a:ext cx="8280920" cy="946151"/>
          </a:xfrm>
        </p:spPr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</a:rPr>
              <a:t>СООБЩЕНИЕ </a:t>
            </a:r>
            <a:r>
              <a:rPr lang="ru-RU" sz="2000" dirty="0" smtClean="0"/>
              <a:t>о </a:t>
            </a:r>
            <a:r>
              <a:rPr lang="ru-RU" sz="2000" dirty="0"/>
              <a:t>наличии объектов недвижимого имущества и (или) транспортных средств, признаваемых объектами налогообложения по соответствующим налогам, уплачиваемым физическими </a:t>
            </a:r>
            <a:r>
              <a:rPr lang="ru-RU" sz="2000" dirty="0" smtClean="0"/>
              <a:t>лицами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858" y="1937146"/>
            <a:ext cx="8463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E40"/>
                </a:solidFill>
              </a:rPr>
              <a:t>ФОРМА</a:t>
            </a:r>
            <a:r>
              <a:rPr lang="ru-RU" dirty="0" smtClean="0">
                <a:solidFill>
                  <a:srgbClr val="008E40"/>
                </a:solidFill>
              </a:rPr>
              <a:t> </a:t>
            </a:r>
            <a:r>
              <a:rPr lang="ru-RU" b="1" dirty="0" smtClean="0">
                <a:solidFill>
                  <a:srgbClr val="008E40"/>
                </a:solidFill>
              </a:rPr>
              <a:t>СООБЩЕНИЯ:</a:t>
            </a:r>
            <a:r>
              <a:rPr lang="ru-RU" dirty="0" smtClean="0">
                <a:solidFill>
                  <a:srgbClr val="008E40"/>
                </a:solidFill>
              </a:rPr>
              <a:t>          </a:t>
            </a:r>
            <a:r>
              <a:rPr lang="ru-RU" dirty="0" smtClean="0">
                <a:solidFill>
                  <a:srgbClr val="0070C0"/>
                </a:solidFill>
              </a:rPr>
              <a:t>утверждена приказом </a:t>
            </a:r>
            <a:r>
              <a:rPr lang="ru-RU" dirty="0">
                <a:solidFill>
                  <a:srgbClr val="0070C0"/>
                </a:solidFill>
              </a:rPr>
              <a:t>ФНС России от 26.11.2014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                         № </a:t>
            </a:r>
            <a:r>
              <a:rPr lang="ru-RU" dirty="0">
                <a:solidFill>
                  <a:srgbClr val="0070C0"/>
                </a:solidFill>
              </a:rPr>
              <a:t>ММВ-7-11/598@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03527" y="1483339"/>
            <a:ext cx="4299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пункт </a:t>
            </a:r>
            <a:r>
              <a:rPr lang="ru-RU" dirty="0"/>
              <a:t>2.1 статьи 23 Налогового </a:t>
            </a:r>
            <a:r>
              <a:rPr lang="ru-RU" dirty="0" smtClean="0"/>
              <a:t>кодекса РФ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8507" y="2637174"/>
            <a:ext cx="79704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8E40"/>
                </a:solidFill>
              </a:rPr>
              <a:t>СРОК ПРЕДОСТАВЛЕНИЯ:   </a:t>
            </a:r>
            <a:r>
              <a:rPr lang="ru-RU" dirty="0" smtClean="0">
                <a:solidFill>
                  <a:srgbClr val="0070C0"/>
                </a:solidFill>
              </a:rPr>
              <a:t>однократно до </a:t>
            </a:r>
            <a:r>
              <a:rPr lang="ru-RU" dirty="0">
                <a:solidFill>
                  <a:srgbClr val="0070C0"/>
                </a:solidFill>
              </a:rPr>
              <a:t>31 декабря года, следующего </a:t>
            </a:r>
            <a:r>
              <a:rPr lang="ru-RU" dirty="0" smtClean="0">
                <a:solidFill>
                  <a:srgbClr val="0070C0"/>
                </a:solidFill>
              </a:rPr>
              <a:t>за 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                         истекшим </a:t>
            </a:r>
            <a:r>
              <a:rPr lang="ru-RU" dirty="0">
                <a:solidFill>
                  <a:srgbClr val="0070C0"/>
                </a:solidFill>
              </a:rPr>
              <a:t>налоговым </a:t>
            </a:r>
            <a:r>
              <a:rPr lang="ru-RU" dirty="0" smtClean="0">
                <a:solidFill>
                  <a:srgbClr val="0070C0"/>
                </a:solidFill>
              </a:rPr>
              <a:t>периодом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5416" y="3337202"/>
            <a:ext cx="77689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008E40"/>
                </a:solidFill>
              </a:rPr>
              <a:t>ПРЕДСТАВЛЕНИЕ СООБЩЕНИЯ </a:t>
            </a:r>
            <a:r>
              <a:rPr lang="ru-RU" dirty="0" smtClean="0">
                <a:solidFill>
                  <a:srgbClr val="C00000"/>
                </a:solidFill>
              </a:rPr>
              <a:t>НЕ ТРЕБУЕТСЯ </a:t>
            </a:r>
            <a:r>
              <a:rPr lang="ru-RU" dirty="0" smtClean="0">
                <a:solidFill>
                  <a:srgbClr val="0070C0"/>
                </a:solidFill>
              </a:rPr>
              <a:t>если физическое </a:t>
            </a:r>
            <a:r>
              <a:rPr lang="ru-RU" dirty="0">
                <a:solidFill>
                  <a:srgbClr val="0070C0"/>
                </a:solidFill>
              </a:rPr>
              <a:t>лицо 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получало </a:t>
            </a:r>
            <a:r>
              <a:rPr lang="ru-RU" dirty="0">
                <a:solidFill>
                  <a:srgbClr val="0070C0"/>
                </a:solidFill>
              </a:rPr>
              <a:t>ранее налоговое уведомление об уплате налога в отношении соответствующего объекта </a:t>
            </a:r>
            <a:r>
              <a:rPr lang="ru-RU" dirty="0" smtClean="0">
                <a:solidFill>
                  <a:srgbClr val="0070C0"/>
                </a:solidFill>
              </a:rPr>
              <a:t>налогообложения;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не </a:t>
            </a:r>
            <a:r>
              <a:rPr lang="ru-RU" dirty="0">
                <a:solidFill>
                  <a:srgbClr val="0070C0"/>
                </a:solidFill>
              </a:rPr>
              <a:t>получало налоговое уведомление в связи с предоставлением этому лицу налоговой льготы.</a:t>
            </a:r>
          </a:p>
        </p:txBody>
      </p:sp>
    </p:spTree>
    <p:extLst>
      <p:ext uri="{BB962C8B-B14F-4D97-AF65-F5344CB8AC3E}">
        <p14:creationId xmlns:p14="http://schemas.microsoft.com/office/powerpoint/2010/main" val="2692441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4"/>
            <a:ext cx="8065267" cy="946151"/>
          </a:xfrm>
        </p:spPr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СРОК УПЛАТЫ </a:t>
            </a:r>
            <a:r>
              <a:rPr lang="ru-RU" sz="3200" dirty="0"/>
              <a:t>имущественных налогов физическими лицами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5648" y="1787200"/>
            <a:ext cx="7178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>
                <a:solidFill>
                  <a:srgbClr val="008E40"/>
                </a:solidFill>
              </a:rPr>
              <a:t>не позднее 1 декабря 2020 </a:t>
            </a:r>
            <a:r>
              <a:rPr lang="ru-RU" sz="3600" i="1" dirty="0" smtClean="0">
                <a:solidFill>
                  <a:srgbClr val="008E40"/>
                </a:solidFill>
              </a:rPr>
              <a:t>года</a:t>
            </a:r>
            <a:endParaRPr lang="ru-RU" sz="3600" i="1" dirty="0">
              <a:solidFill>
                <a:srgbClr val="008E4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188" y="2715766"/>
            <a:ext cx="7534948" cy="1431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800" b="1" dirty="0" smtClean="0"/>
              <a:t>Способы уплаты налогов: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800" dirty="0" smtClean="0"/>
              <a:t>через </a:t>
            </a:r>
            <a:r>
              <a:rPr lang="ru-RU" sz="1800" dirty="0"/>
              <a:t>отделение банка;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800" dirty="0" smtClean="0"/>
              <a:t>через </a:t>
            </a:r>
            <a:r>
              <a:rPr lang="ru-RU" sz="1800" dirty="0"/>
              <a:t>Л</a:t>
            </a:r>
            <a:r>
              <a:rPr lang="ru-RU" sz="1800" dirty="0" smtClean="0"/>
              <a:t>ичный </a:t>
            </a:r>
            <a:r>
              <a:rPr lang="ru-RU" sz="1800" dirty="0"/>
              <a:t>кабинет </a:t>
            </a:r>
            <a:r>
              <a:rPr lang="ru-RU" sz="1800" dirty="0" smtClean="0"/>
              <a:t>налогоплательщика на </a:t>
            </a:r>
            <a:r>
              <a:rPr lang="ru-RU" sz="1800" dirty="0"/>
              <a:t>сайте ФНС России;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800" dirty="0" smtClean="0"/>
              <a:t>на </a:t>
            </a:r>
            <a:r>
              <a:rPr lang="ru-RU" sz="1800" dirty="0"/>
              <a:t>сайте ФНС России с помощью электронного сервиса.</a:t>
            </a:r>
          </a:p>
        </p:txBody>
      </p:sp>
    </p:spTree>
    <p:extLst>
      <p:ext uri="{BB962C8B-B14F-4D97-AF65-F5344CB8AC3E}">
        <p14:creationId xmlns:p14="http://schemas.microsoft.com/office/powerpoint/2010/main" val="1978755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8520" y="259598"/>
            <a:ext cx="9015592" cy="946151"/>
          </a:xfrm>
        </p:spPr>
        <p:txBody>
          <a:bodyPr/>
          <a:lstStyle/>
          <a:p>
            <a:pPr algn="ctr"/>
            <a:r>
              <a:rPr lang="ru-RU" sz="2800" dirty="0" smtClean="0"/>
              <a:t>Уплата имущественных налогов с использованием сервисов на сайте ФНС России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05749"/>
            <a:ext cx="6389162" cy="359085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115616" y="2859782"/>
            <a:ext cx="194421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15616" y="3468153"/>
            <a:ext cx="194421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739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253860"/>
            <a:ext cx="6389162" cy="359085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-108520" y="259598"/>
            <a:ext cx="9015592" cy="946151"/>
          </a:xfrm>
        </p:spPr>
        <p:txBody>
          <a:bodyPr/>
          <a:lstStyle/>
          <a:p>
            <a:pPr algn="ctr"/>
            <a:r>
              <a:rPr lang="ru-RU" sz="2800" dirty="0" smtClean="0"/>
              <a:t>Уплата имущественных налогов с использованием сервисов на сайте ФНС России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25740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Calibri"/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4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12014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Century Schoolbook" panose="02040604050505020304" pitchFamily="18" charset="0"/>
              </a:rPr>
              <a:t>ИМУЩЕСТВЕННЫЕ НАЛОГИ </a:t>
            </a:r>
          </a:p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Century Schoolbook" panose="02040604050505020304" pitchFamily="18" charset="0"/>
              </a:rPr>
              <a:t>ФИЗИЧЕСКИХ ЛИЦ</a:t>
            </a:r>
            <a:endParaRPr lang="ru-RU" sz="2200" b="1" dirty="0">
              <a:solidFill>
                <a:srgbClr val="0070C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204287"/>
            <a:ext cx="2232248" cy="86409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ТРАНСПОРТНЫЙ НАЛОГ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2426196"/>
            <a:ext cx="2232248" cy="8640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ЗЕМЕЛЬНЫЙ НАЛОГ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3674121"/>
            <a:ext cx="2232248" cy="8640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НАЛОГ НА ИМУЩЕСТВО ФИЗИЧЕСКИХ ЛИЦ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4208" y="3724615"/>
            <a:ext cx="151216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5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1332" y="1282392"/>
            <a:ext cx="5112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Закон города Севастополя от 14.11.2014 </a:t>
            </a:r>
            <a:endParaRPr lang="ru-RU" sz="2000" dirty="0" smtClean="0"/>
          </a:p>
          <a:p>
            <a:r>
              <a:rPr lang="ru-RU" sz="2000" dirty="0" smtClean="0"/>
              <a:t>№ 75-ЗС «О </a:t>
            </a:r>
            <a:r>
              <a:rPr lang="ru-RU" sz="2000" dirty="0"/>
              <a:t>транспортном </a:t>
            </a:r>
            <a:r>
              <a:rPr lang="ru-RU" sz="2000" dirty="0" smtClean="0"/>
              <a:t>налоге»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61332" y="25295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800" dirty="0"/>
              <a:t>Закон города Севастополя от </a:t>
            </a:r>
            <a:r>
              <a:rPr lang="ru-RU" sz="1800" dirty="0" smtClean="0"/>
              <a:t>26.11.2014 </a:t>
            </a:r>
          </a:p>
          <a:p>
            <a:r>
              <a:rPr lang="ru-RU" sz="1800" dirty="0" smtClean="0"/>
              <a:t>№ 81-ЗС «О земельном налоге»</a:t>
            </a: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4154" y="3644504"/>
            <a:ext cx="49655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/>
              <a:t>Законодательный акт о введении </a:t>
            </a:r>
            <a:endParaRPr lang="ru-RU" sz="1800" dirty="0" smtClean="0"/>
          </a:p>
          <a:p>
            <a:r>
              <a:rPr lang="ru-RU" sz="1800" dirty="0" smtClean="0"/>
              <a:t>на </a:t>
            </a:r>
            <a:r>
              <a:rPr lang="ru-RU" sz="1800" dirty="0"/>
              <a:t>территории города Севастополя </a:t>
            </a:r>
            <a:endParaRPr lang="ru-RU" sz="1800" dirty="0" smtClean="0"/>
          </a:p>
          <a:p>
            <a:r>
              <a:rPr lang="ru-RU" sz="1800" dirty="0" smtClean="0"/>
              <a:t>налога не принят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257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391" y="1114207"/>
            <a:ext cx="6389162" cy="35908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60" y="195486"/>
            <a:ext cx="8784976" cy="946151"/>
          </a:xfrm>
        </p:spPr>
        <p:txBody>
          <a:bodyPr/>
          <a:lstStyle/>
          <a:p>
            <a:r>
              <a:rPr lang="ru-RU" sz="3200" dirty="0" smtClean="0"/>
              <a:t>Справочная информация на сайте ФНС России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95936" y="3723878"/>
            <a:ext cx="108012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051720" y="1419622"/>
            <a:ext cx="129614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49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41637"/>
            <a:ext cx="6389162" cy="35908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60" y="195486"/>
            <a:ext cx="8784976" cy="946151"/>
          </a:xfrm>
        </p:spPr>
        <p:txBody>
          <a:bodyPr/>
          <a:lstStyle/>
          <a:p>
            <a:r>
              <a:rPr lang="ru-RU" sz="3200" dirty="0" smtClean="0"/>
              <a:t>Справочная информация на сайте ФНС России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52486" y="2578729"/>
            <a:ext cx="200734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02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486" y="1151689"/>
            <a:ext cx="6389162" cy="35908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60" y="195486"/>
            <a:ext cx="8784976" cy="946151"/>
          </a:xfrm>
        </p:spPr>
        <p:txBody>
          <a:bodyPr/>
          <a:lstStyle/>
          <a:p>
            <a:r>
              <a:rPr lang="ru-RU" sz="3200" dirty="0" smtClean="0"/>
              <a:t>Справочная информация на сайте ФНС России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10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60" y="195486"/>
            <a:ext cx="8784976" cy="946151"/>
          </a:xfrm>
        </p:spPr>
        <p:txBody>
          <a:bodyPr/>
          <a:lstStyle/>
          <a:p>
            <a:r>
              <a:rPr lang="ru-RU" sz="3200" dirty="0" smtClean="0"/>
              <a:t>Справочная информация на сайте ФНС России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067" y="1169442"/>
            <a:ext cx="6389162" cy="359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59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57447"/>
            <a:ext cx="7548638" cy="946151"/>
          </a:xfrm>
        </p:spPr>
        <p:txBody>
          <a:bodyPr/>
          <a:lstStyle/>
          <a:p>
            <a:r>
              <a:rPr lang="ru-RU" dirty="0"/>
              <a:t>Налоговый калькулятор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03598"/>
            <a:ext cx="6389162" cy="359085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691086" y="2307895"/>
            <a:ext cx="2007346" cy="6911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78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03598"/>
            <a:ext cx="6389162" cy="35908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57447"/>
            <a:ext cx="7548638" cy="946151"/>
          </a:xfrm>
        </p:spPr>
        <p:txBody>
          <a:bodyPr/>
          <a:lstStyle/>
          <a:p>
            <a:r>
              <a:rPr lang="ru-RU" dirty="0"/>
              <a:t>Налоговый калькулятор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0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200820"/>
            <a:ext cx="208069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800" b="0" cap="none" spc="0" dirty="0" smtClean="0">
                <a:ln w="0"/>
                <a:solidFill>
                  <a:srgbClr val="008E4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Земельный налог</a:t>
            </a:r>
            <a:endParaRPr lang="ru-RU" sz="1800" b="0" cap="none" spc="0" dirty="0">
              <a:ln w="0"/>
              <a:solidFill>
                <a:srgbClr val="008E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9" y="1664592"/>
            <a:ext cx="33843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Обновлен  Перечень легковых автомобилей средней стоимостью от 3 миллионов </a:t>
            </a:r>
            <a:r>
              <a:rPr lang="ru-RU" dirty="0" smtClean="0"/>
              <a:t>рублей;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Отмена </a:t>
            </a:r>
            <a:r>
              <a:rPr lang="ru-RU" dirty="0"/>
              <a:t>налоговой льготы в отношении транспортных </a:t>
            </a:r>
            <a:r>
              <a:rPr lang="ru-RU" dirty="0" smtClean="0"/>
              <a:t>средств, имеющих </a:t>
            </a:r>
            <a:r>
              <a:rPr lang="ru-RU" dirty="0"/>
              <a:t>разрешенную максимальную массу свыше 12 </a:t>
            </a:r>
            <a:r>
              <a:rPr lang="ru-RU" dirty="0" smtClean="0"/>
              <a:t>тонн (система «Платон</a:t>
            </a:r>
            <a:r>
              <a:rPr lang="ru-RU" dirty="0" smtClean="0"/>
              <a:t>»);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1203598"/>
            <a:ext cx="259228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800" b="0" cap="none" spc="0" dirty="0" smtClean="0">
                <a:ln w="0"/>
                <a:solidFill>
                  <a:srgbClr val="008E4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Транспортный налог</a:t>
            </a:r>
            <a:endParaRPr lang="ru-RU" sz="1800" b="0" cap="none" spc="0" dirty="0">
              <a:ln w="0"/>
              <a:solidFill>
                <a:srgbClr val="008E4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1671233"/>
            <a:ext cx="36855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Налоговая </a:t>
            </a:r>
            <a:r>
              <a:rPr lang="ru-RU" dirty="0"/>
              <a:t>база определяется как кадастровая стоимость земельных участков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1599" y="627534"/>
            <a:ext cx="7416467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Особенности налогообложения физических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лиц,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транспортный и земельный налоги за 2019 год</a:t>
            </a:r>
          </a:p>
        </p:txBody>
      </p:sp>
    </p:spTree>
    <p:extLst>
      <p:ext uri="{BB962C8B-B14F-4D97-AF65-F5344CB8AC3E}">
        <p14:creationId xmlns:p14="http://schemas.microsoft.com/office/powerpoint/2010/main" val="243699888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15915</TotalTime>
  <Words>417</Words>
  <Application>Microsoft Office PowerPoint</Application>
  <PresentationFormat>Экран (16:9)</PresentationFormat>
  <Paragraphs>72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Calibri</vt:lpstr>
      <vt:lpstr>Century Schoolbook</vt:lpstr>
      <vt:lpstr>Times New Roman</vt:lpstr>
      <vt:lpstr>Wingdings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широкий слайд_тема</vt:lpstr>
      <vt:lpstr>«Особенности порядка исчисления и уплаты  имущественных налогов физических лиц»</vt:lpstr>
      <vt:lpstr>Презентация PowerPoint</vt:lpstr>
      <vt:lpstr>Справочная информация на сайте ФНС России</vt:lpstr>
      <vt:lpstr>Справочная информация на сайте ФНС России</vt:lpstr>
      <vt:lpstr>Справочная информация на сайте ФНС России</vt:lpstr>
      <vt:lpstr>Справочная информация на сайте ФНС России</vt:lpstr>
      <vt:lpstr>Налоговый калькулятор</vt:lpstr>
      <vt:lpstr>Налоговый калькулятор</vt:lpstr>
      <vt:lpstr>Презентация PowerPoint</vt:lpstr>
      <vt:lpstr>Налоговое уведомление не направляется: </vt:lpstr>
      <vt:lpstr>СООБЩЕНИЕ о наличии объектов недвижимого имущества и (или) транспортных средств, признаваемых объектами налогообложения по соответствующим налогам, уплачиваемым физическими лицами</vt:lpstr>
      <vt:lpstr>СРОК УПЛАТЫ имущественных налогов физическими лицами </vt:lpstr>
      <vt:lpstr>Уплата имущественных налогов с использованием сервисов на сайте ФНС России</vt:lpstr>
      <vt:lpstr>Уплата имущественных налогов с использованием сервисов на сайте ФНС России</vt:lpstr>
      <vt:lpstr>БЛАГОДАРЮ  ЗА  ВНИМАНИЕ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Хабаров Андрей Александрович</cp:lastModifiedBy>
  <cp:revision>2188</cp:revision>
  <cp:lastPrinted>2020-10-19T11:48:27Z</cp:lastPrinted>
  <dcterms:created xsi:type="dcterms:W3CDTF">2013-03-25T05:56:00Z</dcterms:created>
  <dcterms:modified xsi:type="dcterms:W3CDTF">2020-10-20T15:07:02Z</dcterms:modified>
</cp:coreProperties>
</file>